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Fira Sans Extra Condensed Medium"/>
      <p:regular r:id="rId34"/>
      <p:bold r:id="rId35"/>
      <p:italic r:id="rId36"/>
      <p:boldItalic r:id="rId37"/>
    </p:embeddedFont>
    <p:embeddedFont>
      <p:font typeface="Livvic Medium"/>
      <p:regular r:id="rId38"/>
      <p:bold r:id="rId39"/>
      <p:italic r:id="rId40"/>
      <p:boldItalic r:id="rId41"/>
    </p:embeddedFont>
    <p:embeddedFont>
      <p:font typeface="Livvic"/>
      <p:regular r:id="rId42"/>
      <p:bold r:id="rId43"/>
      <p:italic r:id="rId44"/>
      <p:boldItalic r:id="rId45"/>
    </p:embeddedFont>
    <p:embeddedFont>
      <p:font typeface="Catamaran Light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vvicMedium-italic.fntdata"/><Relationship Id="rId20" Type="http://schemas.openxmlformats.org/officeDocument/2006/relationships/slide" Target="slides/slide16.xml"/><Relationship Id="rId42" Type="http://schemas.openxmlformats.org/officeDocument/2006/relationships/font" Target="fonts/Livvic-regular.fntdata"/><Relationship Id="rId41" Type="http://schemas.openxmlformats.org/officeDocument/2006/relationships/font" Target="fonts/LivvicMedium-boldItalic.fntdata"/><Relationship Id="rId22" Type="http://schemas.openxmlformats.org/officeDocument/2006/relationships/slide" Target="slides/slide18.xml"/><Relationship Id="rId44" Type="http://schemas.openxmlformats.org/officeDocument/2006/relationships/font" Target="fonts/Livvic-italic.fntdata"/><Relationship Id="rId21" Type="http://schemas.openxmlformats.org/officeDocument/2006/relationships/slide" Target="slides/slide17.xml"/><Relationship Id="rId43" Type="http://schemas.openxmlformats.org/officeDocument/2006/relationships/font" Target="fonts/Livvic-bold.fntdata"/><Relationship Id="rId24" Type="http://schemas.openxmlformats.org/officeDocument/2006/relationships/slide" Target="slides/slide20.xml"/><Relationship Id="rId46" Type="http://schemas.openxmlformats.org/officeDocument/2006/relationships/font" Target="fonts/CatamaranLight-regular.fntdata"/><Relationship Id="rId23" Type="http://schemas.openxmlformats.org/officeDocument/2006/relationships/slide" Target="slides/slide19.xml"/><Relationship Id="rId45" Type="http://schemas.openxmlformats.org/officeDocument/2006/relationships/font" Target="fonts/Livv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CatamaranLight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Medium-bold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Medium-regular.fntdata"/><Relationship Id="rId15" Type="http://schemas.openxmlformats.org/officeDocument/2006/relationships/slide" Target="slides/slide11.xml"/><Relationship Id="rId37" Type="http://schemas.openxmlformats.org/officeDocument/2006/relationships/font" Target="fonts/FiraSansExtraCondensed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FiraSansExtraCondensedMedium-italic.fntdata"/><Relationship Id="rId17" Type="http://schemas.openxmlformats.org/officeDocument/2006/relationships/slide" Target="slides/slide13.xml"/><Relationship Id="rId39" Type="http://schemas.openxmlformats.org/officeDocument/2006/relationships/font" Target="fonts/LivvicMedium-bold.fntdata"/><Relationship Id="rId16" Type="http://schemas.openxmlformats.org/officeDocument/2006/relationships/slide" Target="slides/slide12.xml"/><Relationship Id="rId38" Type="http://schemas.openxmlformats.org/officeDocument/2006/relationships/font" Target="fonts/LivvicMedium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e0442db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e0442db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e15cd2ef5_1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e15cd2ef5_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f7f2b10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f7f2b10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e15859e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e15859e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e15cd2ef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e15cd2ef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e15cd2ef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e15cd2ef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e15cd2ef5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e15cd2ef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e22e18574_6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e22e18574_6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e15cd2ef5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3e15cd2ef5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e22e18574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3e22e18574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e22e18574_69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3e22e18574_69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e15cd2ef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e15cd2ef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3e15cd2ef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3e15cd2ef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3e15859e5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3e15859e5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3e0ab9806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3e0ab9806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3e0ab9806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3e0ab9806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e0ab9806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3e0ab9806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e0442db1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3e0442db1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e22e18574_7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e22e18574_7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e15cd2ef5_1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e15cd2ef5_1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e22e18574_5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e22e18574_5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e15cd2ef5_1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e15cd2ef5_1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e1df5b06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e1df5b06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e1df5b06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e1df5b06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e1df5b06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e1df5b06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" name="Google Shape;24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" name="Google Shape;28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4" name="Google Shape;13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" name="Google Shape;43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" name="Google Shape;52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Relationship Id="rId4" Type="http://schemas.openxmlformats.org/officeDocument/2006/relationships/hyperlink" Target="https://github.com/MLinApp-polito/mla-prj-04-dc3" TargetMode="External"/><Relationship Id="rId5" Type="http://schemas.openxmlformats.org/officeDocument/2006/relationships/image" Target="../media/image34.png"/><Relationship Id="rId6" Type="http://schemas.openxmlformats.org/officeDocument/2006/relationships/hyperlink" Target="https://github.com/MLinApp-polito/mla-prj-04-dc3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4.jp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12.jpg"/><Relationship Id="rId6" Type="http://schemas.openxmlformats.org/officeDocument/2006/relationships/image" Target="../media/image18.png"/><Relationship Id="rId7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idx="1" type="subTitle"/>
          </p:nvPr>
        </p:nvSpPr>
        <p:spPr>
          <a:xfrm>
            <a:off x="1063800" y="3125350"/>
            <a:ext cx="2936700" cy="9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</a:rPr>
              <a:t>Machine learning in applications 2021/22</a:t>
            </a:r>
            <a:endParaRPr i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</a:rPr>
              <a:t>Claudio Tancredi, Francesca Russo, Alessandro Versace, Matteo Quarta</a:t>
            </a:r>
            <a:endParaRPr i="1" sz="1300">
              <a:solidFill>
                <a:schemeClr val="lt1"/>
              </a:solidFill>
            </a:endParaRPr>
          </a:p>
        </p:txBody>
      </p:sp>
      <p:sp>
        <p:nvSpPr>
          <p:cNvPr id="143" name="Google Shape;143;p22"/>
          <p:cNvSpPr txBox="1"/>
          <p:nvPr>
            <p:ph type="ctrTitle"/>
          </p:nvPr>
        </p:nvSpPr>
        <p:spPr>
          <a:xfrm>
            <a:off x="595025" y="1424100"/>
            <a:ext cx="50265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</a:rPr>
              <a:t>TOOL WEAR CLASSIFICATION</a:t>
            </a:r>
            <a:endParaRPr sz="47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4" name="Google Shape;144;p22"/>
          <p:cNvSpPr/>
          <p:nvPr/>
        </p:nvSpPr>
        <p:spPr>
          <a:xfrm flipH="1" rot="-5400000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1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CRITICALITIES</a:t>
            </a:r>
            <a:endParaRPr sz="1800"/>
          </a:p>
        </p:txBody>
      </p:sp>
      <p:pic>
        <p:nvPicPr>
          <p:cNvPr id="314" name="Google Shape;3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825" y="362425"/>
            <a:ext cx="4021198" cy="427883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1"/>
          <p:cNvSpPr txBox="1"/>
          <p:nvPr/>
        </p:nvSpPr>
        <p:spPr>
          <a:xfrm>
            <a:off x="593625" y="1709850"/>
            <a:ext cx="4021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tamaran Light"/>
              <a:buChar char="●"/>
            </a:pPr>
            <a:r>
              <a:rPr lang="en" sz="25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Instance labelling is problematic!</a:t>
            </a:r>
            <a:endParaRPr sz="25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tamaran Light"/>
              <a:buChar char="●"/>
            </a:pPr>
            <a:r>
              <a:rPr lang="en" sz="25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High dependency on skilled operators</a:t>
            </a:r>
            <a:endParaRPr sz="25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316" name="Google Shape;316;p31"/>
          <p:cNvGrpSpPr/>
          <p:nvPr/>
        </p:nvGrpSpPr>
        <p:grpSpPr>
          <a:xfrm>
            <a:off x="140282" y="192441"/>
            <a:ext cx="548634" cy="457213"/>
            <a:chOff x="3584280" y="3699191"/>
            <a:chExt cx="358069" cy="317995"/>
          </a:xfrm>
        </p:grpSpPr>
        <p:sp>
          <p:nvSpPr>
            <p:cNvPr id="317" name="Google Shape;317;p31"/>
            <p:cNvSpPr/>
            <p:nvPr/>
          </p:nvSpPr>
          <p:spPr>
            <a:xfrm>
              <a:off x="3584280" y="3699191"/>
              <a:ext cx="358069" cy="317995"/>
            </a:xfrm>
            <a:custGeom>
              <a:rect b="b" l="l" r="r" t="t"/>
              <a:pathLst>
                <a:path extrusionOk="0" h="10014" w="11276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3613400" y="3727167"/>
              <a:ext cx="299831" cy="261661"/>
            </a:xfrm>
            <a:custGeom>
              <a:rect b="b" l="l" r="r" t="t"/>
              <a:pathLst>
                <a:path extrusionOk="0" h="8240" w="9442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735879" y="3910171"/>
              <a:ext cx="54873" cy="54841"/>
            </a:xfrm>
            <a:custGeom>
              <a:rect b="b" l="l" r="r" t="t"/>
              <a:pathLst>
                <a:path extrusionOk="0" h="1727" w="1728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738896" y="3788422"/>
              <a:ext cx="49188" cy="114604"/>
            </a:xfrm>
            <a:custGeom>
              <a:rect b="b" l="l" r="r" t="t"/>
              <a:pathLst>
                <a:path extrusionOk="0" h="3609" w="1549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2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PROPOSED SOLUTION</a:t>
            </a:r>
            <a:endParaRPr sz="1800"/>
          </a:p>
        </p:txBody>
      </p:sp>
      <p:sp>
        <p:nvSpPr>
          <p:cNvPr id="328" name="Google Shape;328;p32"/>
          <p:cNvSpPr/>
          <p:nvPr/>
        </p:nvSpPr>
        <p:spPr>
          <a:xfrm>
            <a:off x="163132" y="169579"/>
            <a:ext cx="502933" cy="502923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00" y="1581413"/>
            <a:ext cx="1980675" cy="19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2"/>
          <p:cNvPicPr preferRelativeResize="0"/>
          <p:nvPr/>
        </p:nvPicPr>
        <p:blipFill rotWithShape="1">
          <a:blip r:embed="rId3">
            <a:alphaModFix/>
          </a:blip>
          <a:srcRect b="51026" l="50951" r="0" t="0"/>
          <a:stretch/>
        </p:blipFill>
        <p:spPr>
          <a:xfrm>
            <a:off x="3123250" y="1874375"/>
            <a:ext cx="1258875" cy="139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32"/>
          <p:cNvCxnSpPr>
            <a:stCxn id="329" idx="3"/>
            <a:endCxn id="330" idx="1"/>
          </p:cNvCxnSpPr>
          <p:nvPr/>
        </p:nvCxnSpPr>
        <p:spPr>
          <a:xfrm>
            <a:off x="2440375" y="2571750"/>
            <a:ext cx="68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32"/>
          <p:cNvSpPr txBox="1"/>
          <p:nvPr/>
        </p:nvSpPr>
        <p:spPr>
          <a:xfrm>
            <a:off x="5065000" y="2110050"/>
            <a:ext cx="108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Predicted label for region</a:t>
            </a:r>
            <a:endParaRPr sz="16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33" name="Google Shape;333;p32"/>
          <p:cNvCxnSpPr>
            <a:stCxn id="330" idx="3"/>
            <a:endCxn id="332" idx="1"/>
          </p:cNvCxnSpPr>
          <p:nvPr/>
        </p:nvCxnSpPr>
        <p:spPr>
          <a:xfrm>
            <a:off x="4382125" y="2571750"/>
            <a:ext cx="68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32"/>
          <p:cNvSpPr txBox="1"/>
          <p:nvPr/>
        </p:nvSpPr>
        <p:spPr>
          <a:xfrm>
            <a:off x="7091300" y="2133138"/>
            <a:ext cx="1593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tamaran Light"/>
                <a:ea typeface="Catamaran Light"/>
                <a:cs typeface="Catamaran Light"/>
                <a:sym typeface="Catamaran Light"/>
              </a:rPr>
              <a:t>Same label assigned to the whole image</a:t>
            </a:r>
            <a:endParaRPr sz="15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35" name="Google Shape;335;p32"/>
          <p:cNvCxnSpPr>
            <a:stCxn id="332" idx="3"/>
            <a:endCxn id="334" idx="1"/>
          </p:cNvCxnSpPr>
          <p:nvPr/>
        </p:nvCxnSpPr>
        <p:spPr>
          <a:xfrm>
            <a:off x="6145600" y="2571750"/>
            <a:ext cx="9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/>
          <p:nvPr/>
        </p:nvSpPr>
        <p:spPr>
          <a:xfrm>
            <a:off x="-3937" y="0"/>
            <a:ext cx="841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3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PIPELINE ARCHITECTURE</a:t>
            </a:r>
            <a:endParaRPr sz="1800"/>
          </a:p>
        </p:txBody>
      </p:sp>
      <p:pic>
        <p:nvPicPr>
          <p:cNvPr id="343" name="Google Shape;3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6100"/>
            <a:ext cx="5833175" cy="20279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3"/>
          <p:cNvSpPr txBox="1"/>
          <p:nvPr/>
        </p:nvSpPr>
        <p:spPr>
          <a:xfrm>
            <a:off x="5833175" y="2049000"/>
            <a:ext cx="318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4620" lvl="0" marL="13716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Mask R-CNN / YOLACT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80340" lvl="1" marL="41148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Detect wears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34620" lvl="0" marL="13716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ResNet 50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80340" lvl="1" marL="41148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Classify wears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34620" lvl="0" marL="13716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If no wear is detected, classified as OK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345" name="Google Shape;345;p33"/>
          <p:cNvGrpSpPr/>
          <p:nvPr/>
        </p:nvGrpSpPr>
        <p:grpSpPr>
          <a:xfrm>
            <a:off x="165203" y="129943"/>
            <a:ext cx="502938" cy="502911"/>
            <a:chOff x="3963652" y="1999759"/>
            <a:chExt cx="374154" cy="284050"/>
          </a:xfrm>
        </p:grpSpPr>
        <p:sp>
          <p:nvSpPr>
            <p:cNvPr id="346" name="Google Shape;346;p33"/>
            <p:cNvSpPr/>
            <p:nvPr/>
          </p:nvSpPr>
          <p:spPr>
            <a:xfrm>
              <a:off x="4123441" y="2104652"/>
              <a:ext cx="214366" cy="179158"/>
            </a:xfrm>
            <a:custGeom>
              <a:rect b="b" l="l" r="r" t="t"/>
              <a:pathLst>
                <a:path extrusionOk="0" h="5633" w="6740">
                  <a:moveTo>
                    <a:pt x="6573" y="1"/>
                  </a:moveTo>
                  <a:cubicBezTo>
                    <a:pt x="6490" y="1"/>
                    <a:pt x="6395" y="84"/>
                    <a:pt x="6395" y="179"/>
                  </a:cubicBezTo>
                  <a:lnTo>
                    <a:pt x="6395" y="5275"/>
                  </a:lnTo>
                  <a:lnTo>
                    <a:pt x="180" y="5275"/>
                  </a:lnTo>
                  <a:cubicBezTo>
                    <a:pt x="84" y="5275"/>
                    <a:pt x="1" y="5346"/>
                    <a:pt x="1" y="5454"/>
                  </a:cubicBezTo>
                  <a:cubicBezTo>
                    <a:pt x="1" y="5549"/>
                    <a:pt x="72" y="5632"/>
                    <a:pt x="180" y="5632"/>
                  </a:cubicBezTo>
                  <a:lnTo>
                    <a:pt x="6561" y="5632"/>
                  </a:lnTo>
                  <a:cubicBezTo>
                    <a:pt x="6645" y="5632"/>
                    <a:pt x="6740" y="5549"/>
                    <a:pt x="6740" y="5454"/>
                  </a:cubicBezTo>
                  <a:lnTo>
                    <a:pt x="6740" y="179"/>
                  </a:lnTo>
                  <a:cubicBezTo>
                    <a:pt x="6740" y="84"/>
                    <a:pt x="6668" y="1"/>
                    <a:pt x="6573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3963652" y="1999759"/>
              <a:ext cx="374154" cy="283669"/>
            </a:xfrm>
            <a:custGeom>
              <a:rect b="b" l="l" r="r" t="t"/>
              <a:pathLst>
                <a:path extrusionOk="0" h="8919" w="11764">
                  <a:moveTo>
                    <a:pt x="1036" y="1"/>
                  </a:moveTo>
                  <a:cubicBezTo>
                    <a:pt x="465" y="1"/>
                    <a:pt x="0" y="465"/>
                    <a:pt x="0" y="1024"/>
                  </a:cubicBezTo>
                  <a:lnTo>
                    <a:pt x="0" y="7847"/>
                  </a:lnTo>
                  <a:cubicBezTo>
                    <a:pt x="0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608" y="8918"/>
                    <a:pt x="4692" y="8835"/>
                    <a:pt x="4692" y="8740"/>
                  </a:cubicBezTo>
                  <a:cubicBezTo>
                    <a:pt x="4692" y="8644"/>
                    <a:pt x="4620" y="8561"/>
                    <a:pt x="4513" y="8561"/>
                  </a:cubicBezTo>
                  <a:lnTo>
                    <a:pt x="1072" y="8561"/>
                  </a:lnTo>
                  <a:cubicBezTo>
                    <a:pt x="679" y="8561"/>
                    <a:pt x="358" y="8228"/>
                    <a:pt x="358" y="7847"/>
                  </a:cubicBezTo>
                  <a:lnTo>
                    <a:pt x="358" y="7799"/>
                  </a:lnTo>
                  <a:lnTo>
                    <a:pt x="358" y="7763"/>
                  </a:lnTo>
                  <a:cubicBezTo>
                    <a:pt x="405" y="7430"/>
                    <a:pt x="691" y="7168"/>
                    <a:pt x="1036" y="7168"/>
                  </a:cubicBezTo>
                  <a:lnTo>
                    <a:pt x="1358" y="7168"/>
                  </a:lnTo>
                  <a:cubicBezTo>
                    <a:pt x="1453" y="7168"/>
                    <a:pt x="1536" y="7097"/>
                    <a:pt x="1536" y="6990"/>
                  </a:cubicBezTo>
                  <a:cubicBezTo>
                    <a:pt x="1536" y="6906"/>
                    <a:pt x="1465" y="6811"/>
                    <a:pt x="1358" y="6811"/>
                  </a:cubicBezTo>
                  <a:cubicBezTo>
                    <a:pt x="1335" y="6814"/>
                    <a:pt x="1309" y="6815"/>
                    <a:pt x="1278" y="6815"/>
                  </a:cubicBezTo>
                  <a:cubicBezTo>
                    <a:pt x="1232" y="6815"/>
                    <a:pt x="1177" y="6813"/>
                    <a:pt x="1116" y="6813"/>
                  </a:cubicBezTo>
                  <a:cubicBezTo>
                    <a:pt x="905" y="6813"/>
                    <a:pt x="620" y="6839"/>
                    <a:pt x="346" y="7073"/>
                  </a:cubicBezTo>
                  <a:lnTo>
                    <a:pt x="346" y="1013"/>
                  </a:lnTo>
                  <a:cubicBezTo>
                    <a:pt x="346" y="643"/>
                    <a:pt x="655" y="322"/>
                    <a:pt x="1036" y="322"/>
                  </a:cubicBezTo>
                  <a:lnTo>
                    <a:pt x="2465" y="322"/>
                  </a:lnTo>
                  <a:lnTo>
                    <a:pt x="2465" y="6811"/>
                  </a:lnTo>
                  <a:lnTo>
                    <a:pt x="2048" y="6811"/>
                  </a:lnTo>
                  <a:cubicBezTo>
                    <a:pt x="1953" y="6811"/>
                    <a:pt x="1870" y="6894"/>
                    <a:pt x="1870" y="6990"/>
                  </a:cubicBezTo>
                  <a:cubicBezTo>
                    <a:pt x="1870" y="7085"/>
                    <a:pt x="1941" y="7168"/>
                    <a:pt x="2048" y="7168"/>
                  </a:cubicBezTo>
                  <a:lnTo>
                    <a:pt x="2620" y="7168"/>
                  </a:lnTo>
                  <a:cubicBezTo>
                    <a:pt x="2715" y="7168"/>
                    <a:pt x="2798" y="7097"/>
                    <a:pt x="2798" y="6990"/>
                  </a:cubicBezTo>
                  <a:lnTo>
                    <a:pt x="2798" y="1191"/>
                  </a:lnTo>
                  <a:lnTo>
                    <a:pt x="11407" y="1191"/>
                  </a:lnTo>
                  <a:lnTo>
                    <a:pt x="11407" y="2763"/>
                  </a:lnTo>
                  <a:cubicBezTo>
                    <a:pt x="11407" y="2858"/>
                    <a:pt x="11478" y="2941"/>
                    <a:pt x="11585" y="2941"/>
                  </a:cubicBezTo>
                  <a:cubicBezTo>
                    <a:pt x="11669" y="2941"/>
                    <a:pt x="11764" y="2870"/>
                    <a:pt x="11764" y="2763"/>
                  </a:cubicBezTo>
                  <a:lnTo>
                    <a:pt x="11764" y="1024"/>
                  </a:lnTo>
                  <a:cubicBezTo>
                    <a:pt x="11764" y="941"/>
                    <a:pt x="11692" y="858"/>
                    <a:pt x="11597" y="858"/>
                  </a:cubicBezTo>
                  <a:lnTo>
                    <a:pt x="2822" y="858"/>
                  </a:lnTo>
                  <a:lnTo>
                    <a:pt x="2822" y="179"/>
                  </a:lnTo>
                  <a:cubicBezTo>
                    <a:pt x="2822" y="84"/>
                    <a:pt x="2739" y="1"/>
                    <a:pt x="2644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4069309" y="2061874"/>
              <a:ext cx="234435" cy="182911"/>
            </a:xfrm>
            <a:custGeom>
              <a:rect b="b" l="l" r="r" t="t"/>
              <a:pathLst>
                <a:path extrusionOk="0" h="5751" w="7371">
                  <a:moveTo>
                    <a:pt x="5477" y="357"/>
                  </a:moveTo>
                  <a:lnTo>
                    <a:pt x="5477" y="1631"/>
                  </a:lnTo>
                  <a:lnTo>
                    <a:pt x="3013" y="1631"/>
                  </a:lnTo>
                  <a:lnTo>
                    <a:pt x="3013" y="357"/>
                  </a:lnTo>
                  <a:close/>
                  <a:moveTo>
                    <a:pt x="2667" y="3036"/>
                  </a:moveTo>
                  <a:lnTo>
                    <a:pt x="2667" y="5394"/>
                  </a:lnTo>
                  <a:lnTo>
                    <a:pt x="1643" y="5394"/>
                  </a:lnTo>
                  <a:cubicBezTo>
                    <a:pt x="929" y="5394"/>
                    <a:pt x="358" y="4822"/>
                    <a:pt x="358" y="4120"/>
                  </a:cubicBezTo>
                  <a:lnTo>
                    <a:pt x="358" y="3036"/>
                  </a:lnTo>
                  <a:close/>
                  <a:moveTo>
                    <a:pt x="7013" y="334"/>
                  </a:moveTo>
                  <a:lnTo>
                    <a:pt x="7013" y="5394"/>
                  </a:lnTo>
                  <a:lnTo>
                    <a:pt x="3013" y="5394"/>
                  </a:lnTo>
                  <a:lnTo>
                    <a:pt x="3013" y="1977"/>
                  </a:lnTo>
                  <a:lnTo>
                    <a:pt x="5656" y="1977"/>
                  </a:lnTo>
                  <a:cubicBezTo>
                    <a:pt x="5751" y="1977"/>
                    <a:pt x="5834" y="1905"/>
                    <a:pt x="5834" y="1798"/>
                  </a:cubicBezTo>
                  <a:lnTo>
                    <a:pt x="5834" y="334"/>
                  </a:lnTo>
                  <a:close/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lnTo>
                    <a:pt x="0" y="4120"/>
                  </a:lnTo>
                  <a:cubicBezTo>
                    <a:pt x="0" y="5025"/>
                    <a:pt x="727" y="5751"/>
                    <a:pt x="1643" y="5751"/>
                  </a:cubicBezTo>
                  <a:lnTo>
                    <a:pt x="7192" y="5751"/>
                  </a:lnTo>
                  <a:cubicBezTo>
                    <a:pt x="7275" y="5751"/>
                    <a:pt x="7370" y="5679"/>
                    <a:pt x="7370" y="5572"/>
                  </a:cubicBezTo>
                  <a:lnTo>
                    <a:pt x="7370" y="179"/>
                  </a:lnTo>
                  <a:cubicBezTo>
                    <a:pt x="7358" y="72"/>
                    <a:pt x="7275" y="0"/>
                    <a:pt x="7192" y="0"/>
                  </a:cubicBezTo>
                  <a:lnTo>
                    <a:pt x="2024" y="0"/>
                  </a:lnTo>
                  <a:cubicBezTo>
                    <a:pt x="1941" y="0"/>
                    <a:pt x="1846" y="72"/>
                    <a:pt x="1846" y="179"/>
                  </a:cubicBezTo>
                  <a:cubicBezTo>
                    <a:pt x="1846" y="262"/>
                    <a:pt x="1917" y="357"/>
                    <a:pt x="2024" y="357"/>
                  </a:cubicBezTo>
                  <a:lnTo>
                    <a:pt x="2667" y="357"/>
                  </a:lnTo>
                  <a:lnTo>
                    <a:pt x="2667" y="2691"/>
                  </a:lnTo>
                  <a:lnTo>
                    <a:pt x="358" y="2691"/>
                  </a:lnTo>
                  <a:lnTo>
                    <a:pt x="358" y="357"/>
                  </a:lnTo>
                  <a:lnTo>
                    <a:pt x="1322" y="357"/>
                  </a:lnTo>
                  <a:cubicBezTo>
                    <a:pt x="1417" y="357"/>
                    <a:pt x="1501" y="274"/>
                    <a:pt x="1501" y="179"/>
                  </a:cubicBezTo>
                  <a:cubicBezTo>
                    <a:pt x="1501" y="84"/>
                    <a:pt x="1429" y="0"/>
                    <a:pt x="1322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49" name="Google Shape;34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YOLACT</a:t>
            </a:r>
            <a:endParaRPr sz="1800"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94563" y="192446"/>
            <a:ext cx="640065" cy="457201"/>
            <a:chOff x="7989683" y="2350207"/>
            <a:chExt cx="332761" cy="234066"/>
          </a:xfrm>
        </p:grpSpPr>
        <p:sp>
          <p:nvSpPr>
            <p:cNvPr id="357" name="Google Shape;357;p34"/>
            <p:cNvSpPr/>
            <p:nvPr/>
          </p:nvSpPr>
          <p:spPr>
            <a:xfrm>
              <a:off x="8258902" y="2396188"/>
              <a:ext cx="29119" cy="22101"/>
            </a:xfrm>
            <a:custGeom>
              <a:rect b="b" l="l" r="r" t="t"/>
              <a:pathLst>
                <a:path extrusionOk="0" h="696" w="917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8051320" y="2350207"/>
              <a:ext cx="194753" cy="49919"/>
            </a:xfrm>
            <a:custGeom>
              <a:rect b="b" l="l" r="r" t="t"/>
              <a:pathLst>
                <a:path extrusionOk="0" h="1572" w="6133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7989683" y="2378183"/>
              <a:ext cx="332761" cy="206090"/>
            </a:xfrm>
            <a:custGeom>
              <a:rect b="b" l="l" r="r" t="t"/>
              <a:pathLst>
                <a:path extrusionOk="0" h="6490" w="10479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8081201" y="2405746"/>
              <a:ext cx="151598" cy="149884"/>
            </a:xfrm>
            <a:custGeom>
              <a:rect b="b" l="l" r="r" t="t"/>
              <a:pathLst>
                <a:path extrusionOk="0" h="4720" w="4774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8115973" y="2440550"/>
              <a:ext cx="80562" cy="80213"/>
            </a:xfrm>
            <a:custGeom>
              <a:rect b="b" l="l" r="r" t="t"/>
              <a:pathLst>
                <a:path extrusionOk="0" h="2526" w="2537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8164749" y="2447377"/>
              <a:ext cx="24610" cy="24610"/>
            </a:xfrm>
            <a:custGeom>
              <a:rect b="b" l="l" r="r" t="t"/>
              <a:pathLst>
                <a:path extrusionOk="0" h="775" w="775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13" y="842100"/>
            <a:ext cx="6297526" cy="23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/>
          <p:nvPr/>
        </p:nvSpPr>
        <p:spPr>
          <a:xfrm>
            <a:off x="1497050" y="3515575"/>
            <a:ext cx="360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4620" lvl="0" marL="13716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Primary focus on masks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80340" lvl="1" marL="41148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“Boxes are stupid anyway”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5" name="Google Shape;365;p34"/>
          <p:cNvSpPr txBox="1"/>
          <p:nvPr/>
        </p:nvSpPr>
        <p:spPr>
          <a:xfrm>
            <a:off x="4452525" y="3515588"/>
            <a:ext cx="4153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4620" lvl="0" marL="13716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Masks as linear combination of masks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34619" lvl="1" marL="36576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Predict prototype masks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34619" lvl="1" marL="36576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Predict prototype coefficients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34619" lvl="1" marL="36576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Predict final masks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6" name="Google Shape;366;p34"/>
          <p:cNvSpPr txBox="1"/>
          <p:nvPr/>
        </p:nvSpPr>
        <p:spPr>
          <a:xfrm>
            <a:off x="0" y="4848225"/>
            <a:ext cx="722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Image Credit: </a:t>
            </a:r>
            <a:r>
              <a:rPr b="1" lang="en" sz="1000"/>
              <a:t>YOLACT: Real-time Instance Segmentation </a:t>
            </a:r>
            <a:r>
              <a:rPr lang="en" sz="1000"/>
              <a:t>(https://arxiv.org/abs/1904.02689)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7" name="Google Shape;36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/>
          <p:nvPr/>
        </p:nvSpPr>
        <p:spPr>
          <a:xfrm>
            <a:off x="4806000" y="2107275"/>
            <a:ext cx="43380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4620" lvl="0" marL="13716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State of the art model for image classification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34620" lvl="0" marL="13716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Various depth available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2540" lvl="1" marL="32004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50 was picked as a performance/complexity</a:t>
            </a:r>
            <a:br>
              <a:rPr lang="en">
                <a:latin typeface="Catamaran Light"/>
                <a:ea typeface="Catamaran Light"/>
                <a:cs typeface="Catamaran Light"/>
                <a:sym typeface="Catamaran Light"/>
              </a:rPr>
            </a:b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	compromise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73" name="Google Shape;373;p35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5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RESNET50</a:t>
            </a:r>
            <a:endParaRPr sz="1800"/>
          </a:p>
        </p:txBody>
      </p:sp>
      <p:pic>
        <p:nvPicPr>
          <p:cNvPr id="375" name="Google Shape;3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25" y="1411813"/>
            <a:ext cx="4258300" cy="2392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35"/>
          <p:cNvGrpSpPr/>
          <p:nvPr/>
        </p:nvGrpSpPr>
        <p:grpSpPr>
          <a:xfrm>
            <a:off x="140284" y="146732"/>
            <a:ext cx="548639" cy="548641"/>
            <a:chOff x="859262" y="3353920"/>
            <a:chExt cx="306759" cy="351445"/>
          </a:xfrm>
        </p:grpSpPr>
        <p:sp>
          <p:nvSpPr>
            <p:cNvPr id="377" name="Google Shape;377;p35"/>
            <p:cNvSpPr/>
            <p:nvPr/>
          </p:nvSpPr>
          <p:spPr>
            <a:xfrm>
              <a:off x="859262" y="3415718"/>
              <a:ext cx="132563" cy="205937"/>
            </a:xfrm>
            <a:custGeom>
              <a:rect b="b" l="l" r="r" t="t"/>
              <a:pathLst>
                <a:path extrusionOk="0" h="6475" w="4168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916415" y="3353920"/>
              <a:ext cx="178013" cy="62147"/>
            </a:xfrm>
            <a:custGeom>
              <a:rect b="b" l="l" r="r" t="t"/>
              <a:pathLst>
                <a:path extrusionOk="0" h="1954" w="5597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920582" y="3405858"/>
              <a:ext cx="245439" cy="243817"/>
            </a:xfrm>
            <a:custGeom>
              <a:rect b="b" l="l" r="r" t="t"/>
              <a:pathLst>
                <a:path extrusionOk="0" h="7666" w="7717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986100" y="3642074"/>
              <a:ext cx="129923" cy="63292"/>
            </a:xfrm>
            <a:custGeom>
              <a:rect b="b" l="l" r="r" t="t"/>
              <a:pathLst>
                <a:path extrusionOk="0" h="1990" w="4085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862283" y="3599678"/>
              <a:ext cx="118696" cy="84156"/>
            </a:xfrm>
            <a:custGeom>
              <a:rect b="b" l="l" r="r" t="t"/>
              <a:pathLst>
                <a:path extrusionOk="0" h="2646" w="3732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35"/>
          <p:cNvSpPr txBox="1"/>
          <p:nvPr/>
        </p:nvSpPr>
        <p:spPr>
          <a:xfrm>
            <a:off x="0" y="4848225"/>
            <a:ext cx="722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Image Credit: </a:t>
            </a:r>
            <a:r>
              <a:rPr b="1" lang="en" sz="1000"/>
              <a:t>Deep Residual Learning for Image Recognition </a:t>
            </a:r>
            <a:r>
              <a:rPr lang="en" sz="1000"/>
              <a:t>(</a:t>
            </a:r>
            <a:r>
              <a:rPr lang="en" sz="1000"/>
              <a:t>https://arxiv.org/abs/1512.03385)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83" name="Google Shape;38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6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MASK DECISION CRITERIA</a:t>
            </a:r>
            <a:endParaRPr sz="1800"/>
          </a:p>
        </p:txBody>
      </p:sp>
      <p:pic>
        <p:nvPicPr>
          <p:cNvPr id="390" name="Google Shape;3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25" y="1303425"/>
            <a:ext cx="4664549" cy="30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6"/>
          <p:cNvSpPr txBox="1"/>
          <p:nvPr/>
        </p:nvSpPr>
        <p:spPr>
          <a:xfrm>
            <a:off x="4982700" y="1888964"/>
            <a:ext cx="4085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4620" lvl="0" marL="13716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Zero or more masks are detected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80340" lvl="1" marL="41148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At most one is kept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34620" lvl="0" marL="13716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Threshold on detection confidence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80340" lvl="1" marL="41148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80% for test split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80340" lvl="1" marL="41148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95% for train and validation split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34620" lvl="0" marL="13716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Rank based on wear size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80340" lvl="1" marL="41148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Biggest one is kept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34620" lvl="0" marL="13716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Compute bounding box from mask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392" name="Google Shape;392;p36"/>
          <p:cNvGrpSpPr/>
          <p:nvPr/>
        </p:nvGrpSpPr>
        <p:grpSpPr>
          <a:xfrm>
            <a:off x="186009" y="146726"/>
            <a:ext cx="457191" cy="548640"/>
            <a:chOff x="910723" y="1508212"/>
            <a:chExt cx="251660" cy="350166"/>
          </a:xfrm>
        </p:grpSpPr>
        <p:sp>
          <p:nvSpPr>
            <p:cNvPr id="393" name="Google Shape;393;p36"/>
            <p:cNvSpPr/>
            <p:nvPr/>
          </p:nvSpPr>
          <p:spPr>
            <a:xfrm>
              <a:off x="910723" y="1508212"/>
              <a:ext cx="251660" cy="350166"/>
            </a:xfrm>
            <a:custGeom>
              <a:rect b="b" l="l" r="r" t="t"/>
              <a:pathLst>
                <a:path extrusionOk="0" h="11002" w="7907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1031604" y="1530205"/>
              <a:ext cx="10280" cy="10248"/>
            </a:xfrm>
            <a:custGeom>
              <a:rect b="b" l="l" r="r" t="t"/>
              <a:pathLst>
                <a:path extrusionOk="0" h="322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932334" y="1551784"/>
              <a:ext cx="208088" cy="273653"/>
            </a:xfrm>
            <a:custGeom>
              <a:rect b="b" l="l" r="r" t="t"/>
              <a:pathLst>
                <a:path extrusionOk="0" h="8598" w="6538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>
              <a:off x="965689" y="1661302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965689" y="1710571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965689" y="1760604"/>
              <a:ext cx="32241" cy="31859"/>
            </a:xfrm>
            <a:custGeom>
              <a:rect b="b" l="l" r="r" t="t"/>
              <a:pathLst>
                <a:path extrusionOk="0" h="1001" w="1013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1009643" y="1661302"/>
              <a:ext cx="59899" cy="10662"/>
            </a:xfrm>
            <a:custGeom>
              <a:rect b="b" l="l" r="r" t="t"/>
              <a:pathLst>
                <a:path extrusionOk="0" h="335" w="188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1009643" y="1683677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1009643" y="1710571"/>
              <a:ext cx="59899" cy="10630"/>
            </a:xfrm>
            <a:custGeom>
              <a:rect b="b" l="l" r="r" t="t"/>
              <a:pathLst>
                <a:path extrusionOk="0" h="334" w="188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1009643" y="1732946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1009643" y="1760604"/>
              <a:ext cx="59899" cy="10248"/>
            </a:xfrm>
            <a:custGeom>
              <a:rect b="b" l="l" r="r" t="t"/>
              <a:pathLst>
                <a:path extrusionOk="0" h="322" w="188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1009643" y="1782183"/>
              <a:ext cx="98188" cy="10662"/>
            </a:xfrm>
            <a:custGeom>
              <a:rect b="b" l="l" r="r" t="t"/>
              <a:pathLst>
                <a:path extrusionOk="0" h="335" w="3085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1009643" y="1579473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965689" y="1628711"/>
              <a:ext cx="142142" cy="10662"/>
            </a:xfrm>
            <a:custGeom>
              <a:rect b="b" l="l" r="r" t="t"/>
              <a:pathLst>
                <a:path extrusionOk="0" h="335" w="4466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1009643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1047550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966071" y="1579473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7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STAGE I RESULTS</a:t>
            </a:r>
            <a:endParaRPr sz="1800"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140276" y="146717"/>
            <a:ext cx="548629" cy="548650"/>
            <a:chOff x="3539102" y="2427549"/>
            <a:chExt cx="355099" cy="355481"/>
          </a:xfrm>
        </p:grpSpPr>
        <p:sp>
          <p:nvSpPr>
            <p:cNvPr id="418" name="Google Shape;418;p37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7"/>
          <p:cNvSpPr txBox="1"/>
          <p:nvPr/>
        </p:nvSpPr>
        <p:spPr>
          <a:xfrm>
            <a:off x="4467225" y="2266950"/>
            <a:ext cx="405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4620" lvl="0" marL="13716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Results in line with expectations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34620" lvl="0" marL="13716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Stage I performance directly impact Stage II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180340" lvl="1" marL="41148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○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See next slide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421" name="Google Shape;4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191" y="1898963"/>
            <a:ext cx="3145735" cy="15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8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STAGE II RESULTS</a:t>
            </a:r>
            <a:endParaRPr sz="1800"/>
          </a:p>
        </p:txBody>
      </p:sp>
      <p:grpSp>
        <p:nvGrpSpPr>
          <p:cNvPr id="429" name="Google Shape;429;p38"/>
          <p:cNvGrpSpPr/>
          <p:nvPr/>
        </p:nvGrpSpPr>
        <p:grpSpPr>
          <a:xfrm>
            <a:off x="140288" y="146717"/>
            <a:ext cx="548629" cy="548650"/>
            <a:chOff x="3539102" y="2427549"/>
            <a:chExt cx="355099" cy="355481"/>
          </a:xfrm>
        </p:grpSpPr>
        <p:sp>
          <p:nvSpPr>
            <p:cNvPr id="430" name="Google Shape;430;p38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2" name="Google Shape;4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275" y="695363"/>
            <a:ext cx="5401450" cy="40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9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MASK R-CNN PIPELINE SAMPLES</a:t>
            </a:r>
            <a:endParaRPr sz="1800"/>
          </a:p>
        </p:txBody>
      </p:sp>
      <p:pic>
        <p:nvPicPr>
          <p:cNvPr id="440" name="Google Shape;4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75" y="188272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9"/>
          <p:cNvSpPr txBox="1"/>
          <p:nvPr/>
        </p:nvSpPr>
        <p:spPr>
          <a:xfrm>
            <a:off x="750550" y="3439987"/>
            <a:ext cx="15900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CNGA12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Misleading elements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442" name="Google Shape;4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38" y="1891613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9"/>
          <p:cNvSpPr txBox="1"/>
          <p:nvPr/>
        </p:nvSpPr>
        <p:spPr>
          <a:xfrm>
            <a:off x="4002588" y="3447713"/>
            <a:ext cx="19323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RCGX12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Box proposal limits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grpSp>
        <p:nvGrpSpPr>
          <p:cNvPr id="444" name="Google Shape;444;p39"/>
          <p:cNvGrpSpPr/>
          <p:nvPr/>
        </p:nvGrpSpPr>
        <p:grpSpPr>
          <a:xfrm>
            <a:off x="140285" y="215317"/>
            <a:ext cx="548632" cy="411467"/>
            <a:chOff x="3933342" y="4315767"/>
            <a:chExt cx="383632" cy="276449"/>
          </a:xfrm>
        </p:grpSpPr>
        <p:sp>
          <p:nvSpPr>
            <p:cNvPr id="445" name="Google Shape;445;p39"/>
            <p:cNvSpPr/>
            <p:nvPr/>
          </p:nvSpPr>
          <p:spPr>
            <a:xfrm>
              <a:off x="3933342" y="4315767"/>
              <a:ext cx="383632" cy="276449"/>
            </a:xfrm>
            <a:custGeom>
              <a:rect b="b" l="l" r="r" t="t"/>
              <a:pathLst>
                <a:path extrusionOk="0" h="8692" w="12062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035214" y="4410037"/>
              <a:ext cx="11386" cy="140896"/>
            </a:xfrm>
            <a:custGeom>
              <a:rect b="b" l="l" r="r" t="t"/>
              <a:pathLst>
                <a:path extrusionOk="0" h="4430" w="35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221146" y="4390827"/>
              <a:ext cx="42460" cy="32886"/>
            </a:xfrm>
            <a:custGeom>
              <a:rect b="b" l="l" r="r" t="t"/>
              <a:pathLst>
                <a:path extrusionOk="0" h="1034" w="1335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054519" y="4384561"/>
              <a:ext cx="192961" cy="192516"/>
            </a:xfrm>
            <a:custGeom>
              <a:rect b="b" l="l" r="r" t="t"/>
              <a:pathLst>
                <a:path extrusionOk="0" h="6053" w="6067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085593" y="4420278"/>
              <a:ext cx="145826" cy="120923"/>
            </a:xfrm>
            <a:custGeom>
              <a:rect b="b" l="l" r="r" t="t"/>
              <a:pathLst>
                <a:path extrusionOk="0" h="3802" w="4585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131392" y="4449507"/>
              <a:ext cx="54577" cy="45767"/>
            </a:xfrm>
            <a:custGeom>
              <a:rect b="b" l="l" r="r" t="t"/>
              <a:pathLst>
                <a:path extrusionOk="0" h="1439" w="1716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9"/>
          <p:cNvSpPr txBox="1"/>
          <p:nvPr/>
        </p:nvSpPr>
        <p:spPr>
          <a:xfrm>
            <a:off x="368875" y="1625013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State: OK Predicted: NOK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52" name="Google Shape;452;p39"/>
          <p:cNvSpPr txBox="1"/>
          <p:nvPr/>
        </p:nvSpPr>
        <p:spPr>
          <a:xfrm>
            <a:off x="3519313" y="1625013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State: NOK Predicted: OK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453" name="Google Shape;45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9775" y="317263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9"/>
          <p:cNvSpPr txBox="1"/>
          <p:nvPr/>
        </p:nvSpPr>
        <p:spPr>
          <a:xfrm>
            <a:off x="6669775" y="83363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State: NOK Predicted: NOK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7103125" y="1874512"/>
            <a:ext cx="15900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RNGN12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Fair detection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456" name="Google Shape;45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9775" y="3024637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9"/>
          <p:cNvSpPr txBox="1"/>
          <p:nvPr/>
        </p:nvSpPr>
        <p:spPr>
          <a:xfrm>
            <a:off x="7070500" y="4536937"/>
            <a:ext cx="15900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RNGN12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Fair detection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458" name="Google Shape;458;p39"/>
          <p:cNvSpPr txBox="1"/>
          <p:nvPr/>
        </p:nvSpPr>
        <p:spPr>
          <a:xfrm>
            <a:off x="6669775" y="2769963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State: NOK Predicted: NOK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59" name="Google Shape;45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0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YOLACT PIPELINE SAMPLES</a:t>
            </a:r>
            <a:endParaRPr sz="1800"/>
          </a:p>
        </p:txBody>
      </p:sp>
      <p:grpSp>
        <p:nvGrpSpPr>
          <p:cNvPr id="466" name="Google Shape;466;p40"/>
          <p:cNvGrpSpPr/>
          <p:nvPr/>
        </p:nvGrpSpPr>
        <p:grpSpPr>
          <a:xfrm>
            <a:off x="140285" y="215317"/>
            <a:ext cx="548632" cy="411467"/>
            <a:chOff x="3933342" y="4315767"/>
            <a:chExt cx="383632" cy="276449"/>
          </a:xfrm>
        </p:grpSpPr>
        <p:sp>
          <p:nvSpPr>
            <p:cNvPr id="467" name="Google Shape;467;p40"/>
            <p:cNvSpPr/>
            <p:nvPr/>
          </p:nvSpPr>
          <p:spPr>
            <a:xfrm>
              <a:off x="3933342" y="4315767"/>
              <a:ext cx="383632" cy="276449"/>
            </a:xfrm>
            <a:custGeom>
              <a:rect b="b" l="l" r="r" t="t"/>
              <a:pathLst>
                <a:path extrusionOk="0" h="8692" w="12062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4035214" y="4410037"/>
              <a:ext cx="11386" cy="140896"/>
            </a:xfrm>
            <a:custGeom>
              <a:rect b="b" l="l" r="r" t="t"/>
              <a:pathLst>
                <a:path extrusionOk="0" h="4430" w="35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4221146" y="4390827"/>
              <a:ext cx="42460" cy="32886"/>
            </a:xfrm>
            <a:custGeom>
              <a:rect b="b" l="l" r="r" t="t"/>
              <a:pathLst>
                <a:path extrusionOk="0" h="1034" w="1335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4054519" y="4384561"/>
              <a:ext cx="192961" cy="192516"/>
            </a:xfrm>
            <a:custGeom>
              <a:rect b="b" l="l" r="r" t="t"/>
              <a:pathLst>
                <a:path extrusionOk="0" h="6053" w="6067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4085593" y="4420278"/>
              <a:ext cx="145826" cy="120923"/>
            </a:xfrm>
            <a:custGeom>
              <a:rect b="b" l="l" r="r" t="t"/>
              <a:pathLst>
                <a:path extrusionOk="0" h="3802" w="4585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4131392" y="4449507"/>
              <a:ext cx="54577" cy="45767"/>
            </a:xfrm>
            <a:custGeom>
              <a:rect b="b" l="l" r="r" t="t"/>
              <a:pathLst>
                <a:path extrusionOk="0" h="1439" w="1716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40"/>
          <p:cNvSpPr txBox="1"/>
          <p:nvPr/>
        </p:nvSpPr>
        <p:spPr>
          <a:xfrm>
            <a:off x="233350" y="1667688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State: NOK Predicted: OK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74" name="Google Shape;474;p40"/>
          <p:cNvSpPr txBox="1"/>
          <p:nvPr/>
        </p:nvSpPr>
        <p:spPr>
          <a:xfrm>
            <a:off x="3585988" y="1667688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State: NOK Predicted: NOK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6669775" y="83363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State: NOK Predicted: NOK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6669775" y="2769963"/>
            <a:ext cx="182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tamaran Light"/>
                <a:ea typeface="Catamaran Light"/>
                <a:cs typeface="Catamaran Light"/>
                <a:sym typeface="Catamaran Light"/>
              </a:rPr>
              <a:t>State: NOK Predicted: NOK</a:t>
            </a:r>
            <a:endParaRPr sz="10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477" name="Google Shape;4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3" y="192405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0"/>
          <p:cNvSpPr txBox="1"/>
          <p:nvPr/>
        </p:nvSpPr>
        <p:spPr>
          <a:xfrm>
            <a:off x="688925" y="3447737"/>
            <a:ext cx="15900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RNGN12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Confidence struggle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479" name="Google Shape;4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000" y="192405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0"/>
          <p:cNvSpPr txBox="1"/>
          <p:nvPr/>
        </p:nvSpPr>
        <p:spPr>
          <a:xfrm>
            <a:off x="3901113" y="3447713"/>
            <a:ext cx="19323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CNGA12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Confusing detection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481" name="Google Shape;4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9775" y="355388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0"/>
          <p:cNvSpPr txBox="1"/>
          <p:nvPr/>
        </p:nvSpPr>
        <p:spPr>
          <a:xfrm>
            <a:off x="7070500" y="1882587"/>
            <a:ext cx="15900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RCGX12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Fair detection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483" name="Google Shape;48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9763" y="301942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0"/>
          <p:cNvSpPr txBox="1"/>
          <p:nvPr/>
        </p:nvSpPr>
        <p:spPr>
          <a:xfrm>
            <a:off x="7070500" y="4525062"/>
            <a:ext cx="1590000" cy="52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RNGN19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8E9E9"/>
                </a:solidFill>
                <a:latin typeface="Livvic Medium"/>
                <a:ea typeface="Livvic Medium"/>
                <a:cs typeface="Livvic Medium"/>
                <a:sym typeface="Livvic Medium"/>
              </a:rPr>
              <a:t>Fair detection</a:t>
            </a:r>
            <a:endParaRPr sz="1100">
              <a:solidFill>
                <a:srgbClr val="E8E9E9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485" name="Google Shape;48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INTRODUCTION</a:t>
            </a:r>
            <a:endParaRPr sz="1800"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775" y="1033250"/>
            <a:ext cx="5352451" cy="19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374" y="3453849"/>
            <a:ext cx="128016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2950" y="3453850"/>
            <a:ext cx="1280160" cy="128016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idx="4294967295" type="ctrTitle"/>
          </p:nvPr>
        </p:nvSpPr>
        <p:spPr>
          <a:xfrm>
            <a:off x="2785238" y="3631025"/>
            <a:ext cx="6294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+</a:t>
            </a:r>
            <a:endParaRPr sz="5000"/>
          </a:p>
        </p:txBody>
      </p:sp>
      <p:sp>
        <p:nvSpPr>
          <p:cNvPr id="156" name="Google Shape;156;p23"/>
          <p:cNvSpPr txBox="1"/>
          <p:nvPr>
            <p:ph idx="4294967295" type="ctrTitle"/>
          </p:nvPr>
        </p:nvSpPr>
        <p:spPr>
          <a:xfrm>
            <a:off x="5568213" y="3631025"/>
            <a:ext cx="6294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=</a:t>
            </a:r>
            <a:endParaRPr sz="500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3513" y="3453850"/>
            <a:ext cx="1280160" cy="1280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3"/>
          <p:cNvGrpSpPr/>
          <p:nvPr/>
        </p:nvGrpSpPr>
        <p:grpSpPr>
          <a:xfrm>
            <a:off x="140286" y="146737"/>
            <a:ext cx="548646" cy="548637"/>
            <a:chOff x="1309875" y="1499912"/>
            <a:chExt cx="359015" cy="358633"/>
          </a:xfrm>
        </p:grpSpPr>
        <p:sp>
          <p:nvSpPr>
            <p:cNvPr id="159" name="Google Shape;159;p23"/>
            <p:cNvSpPr/>
            <p:nvPr/>
          </p:nvSpPr>
          <p:spPr>
            <a:xfrm>
              <a:off x="1309875" y="1499912"/>
              <a:ext cx="133708" cy="204665"/>
            </a:xfrm>
            <a:custGeom>
              <a:rect b="b" l="l" r="r" t="t"/>
              <a:pathLst>
                <a:path extrusionOk="0" h="6435" w="4204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1454524" y="1499912"/>
              <a:ext cx="213602" cy="123467"/>
            </a:xfrm>
            <a:custGeom>
              <a:rect b="b" l="l" r="r" t="t"/>
              <a:pathLst>
                <a:path extrusionOk="0" h="3882" w="671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1322756" y="1634701"/>
              <a:ext cx="346134" cy="223844"/>
            </a:xfrm>
            <a:custGeom>
              <a:rect b="b" l="l" r="r" t="t"/>
              <a:pathLst>
                <a:path extrusionOk="0" h="7038" w="10883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1331852" y="1519217"/>
              <a:ext cx="191243" cy="140514"/>
            </a:xfrm>
            <a:custGeom>
              <a:rect b="b" l="l" r="r" t="t"/>
              <a:pathLst>
                <a:path extrusionOk="0" h="4418" w="6013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1331852" y="1519217"/>
              <a:ext cx="315442" cy="190512"/>
            </a:xfrm>
            <a:custGeom>
              <a:rect b="b" l="l" r="r" t="t"/>
              <a:pathLst>
                <a:path extrusionOk="0" h="5990" w="9918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1587056" y="1669178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1471190" y="1538523"/>
              <a:ext cx="160965" cy="141278"/>
            </a:xfrm>
            <a:custGeom>
              <a:rect b="b" l="l" r="r" t="t"/>
              <a:pathLst>
                <a:path extrusionOk="0" h="4442" w="5061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1354943" y="1540049"/>
              <a:ext cx="124230" cy="148847"/>
            </a:xfrm>
            <a:custGeom>
              <a:rect b="b" l="l" r="r" t="t"/>
              <a:pathLst>
                <a:path extrusionOk="0" h="4680" w="3906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1399629" y="1581714"/>
              <a:ext cx="37148" cy="52669"/>
            </a:xfrm>
            <a:custGeom>
              <a:rect b="b" l="l" r="r" t="t"/>
              <a:pathLst>
                <a:path extrusionOk="0" h="1656" w="1168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rgbClr val="9E9E9E"/>
                </a:highlight>
              </a:endParaRPr>
            </a:p>
          </p:txBody>
        </p:sp>
      </p:grpSp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41"/>
          <p:cNvPicPr preferRelativeResize="0"/>
          <p:nvPr/>
        </p:nvPicPr>
        <p:blipFill rotWithShape="1">
          <a:blip r:embed="rId3">
            <a:alphaModFix/>
          </a:blip>
          <a:srcRect b="6338" l="0" r="0" t="6347"/>
          <a:stretch/>
        </p:blipFill>
        <p:spPr>
          <a:xfrm>
            <a:off x="1041200" y="3118775"/>
            <a:ext cx="3644776" cy="16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1"/>
          <p:cNvPicPr preferRelativeResize="0"/>
          <p:nvPr/>
        </p:nvPicPr>
        <p:blipFill rotWithShape="1">
          <a:blip r:embed="rId4">
            <a:alphaModFix/>
          </a:blip>
          <a:srcRect b="6483" l="0" r="-1564" t="6483"/>
          <a:stretch/>
        </p:blipFill>
        <p:spPr>
          <a:xfrm>
            <a:off x="1041200" y="923175"/>
            <a:ext cx="3701624" cy="16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1"/>
          <p:cNvSpPr txBox="1"/>
          <p:nvPr>
            <p:ph type="ctrTitle"/>
          </p:nvPr>
        </p:nvSpPr>
        <p:spPr>
          <a:xfrm>
            <a:off x="5477300" y="1711071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BEST-CASE SCENARIO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93" name="Google Shape;493;p41"/>
          <p:cNvSpPr txBox="1"/>
          <p:nvPr>
            <p:ph idx="3" type="ctrTitle"/>
          </p:nvPr>
        </p:nvSpPr>
        <p:spPr>
          <a:xfrm>
            <a:off x="5477300" y="3887425"/>
            <a:ext cx="29565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WORST-CASE SCENARIO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494" name="Google Shape;494;p41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5" name="Google Shape;495;p41"/>
          <p:cNvCxnSpPr/>
          <p:nvPr/>
        </p:nvCxnSpPr>
        <p:spPr>
          <a:xfrm flipH="1">
            <a:off x="-14400" y="2962888"/>
            <a:ext cx="9172800" cy="5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41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GENERALIZATION TESTS</a:t>
            </a:r>
            <a:endParaRPr sz="1800"/>
          </a:p>
        </p:txBody>
      </p:sp>
      <p:sp>
        <p:nvSpPr>
          <p:cNvPr id="497" name="Google Shape;497;p41"/>
          <p:cNvSpPr/>
          <p:nvPr/>
        </p:nvSpPr>
        <p:spPr>
          <a:xfrm flipH="1">
            <a:off x="924250" y="2540025"/>
            <a:ext cx="1861800" cy="324600"/>
          </a:xfrm>
          <a:prstGeom prst="rect">
            <a:avLst/>
          </a:prstGeom>
          <a:solidFill>
            <a:srgbClr val="556D96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1"/>
          <p:cNvSpPr txBox="1"/>
          <p:nvPr/>
        </p:nvSpPr>
        <p:spPr>
          <a:xfrm>
            <a:off x="1174850" y="2456025"/>
            <a:ext cx="15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RNGN12</a:t>
            </a:r>
            <a:endParaRPr b="1" sz="20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99" name="Google Shape;499;p41"/>
          <p:cNvSpPr/>
          <p:nvPr/>
        </p:nvSpPr>
        <p:spPr>
          <a:xfrm flipH="1">
            <a:off x="2881025" y="2540025"/>
            <a:ext cx="1861800" cy="324600"/>
          </a:xfrm>
          <a:prstGeom prst="rect">
            <a:avLst/>
          </a:prstGeom>
          <a:solidFill>
            <a:srgbClr val="556D96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1"/>
          <p:cNvSpPr txBox="1"/>
          <p:nvPr/>
        </p:nvSpPr>
        <p:spPr>
          <a:xfrm>
            <a:off x="3131625" y="2456025"/>
            <a:ext cx="15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RNGN19</a:t>
            </a:r>
            <a:endParaRPr b="1" sz="20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01" name="Google Shape;501;p41"/>
          <p:cNvSpPr/>
          <p:nvPr/>
        </p:nvSpPr>
        <p:spPr>
          <a:xfrm flipH="1">
            <a:off x="924250" y="4726200"/>
            <a:ext cx="1861800" cy="324600"/>
          </a:xfrm>
          <a:prstGeom prst="rect">
            <a:avLst/>
          </a:prstGeom>
          <a:solidFill>
            <a:srgbClr val="556D96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1"/>
          <p:cNvSpPr txBox="1"/>
          <p:nvPr/>
        </p:nvSpPr>
        <p:spPr>
          <a:xfrm>
            <a:off x="1174850" y="4642200"/>
            <a:ext cx="15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RNGN12</a:t>
            </a:r>
            <a:endParaRPr b="1" sz="20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03" name="Google Shape;503;p41"/>
          <p:cNvSpPr/>
          <p:nvPr/>
        </p:nvSpPr>
        <p:spPr>
          <a:xfrm flipH="1">
            <a:off x="2881025" y="4726200"/>
            <a:ext cx="1861800" cy="324600"/>
          </a:xfrm>
          <a:prstGeom prst="rect">
            <a:avLst/>
          </a:prstGeom>
          <a:solidFill>
            <a:srgbClr val="556D96">
              <a:alpha val="617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1"/>
          <p:cNvSpPr txBox="1"/>
          <p:nvPr/>
        </p:nvSpPr>
        <p:spPr>
          <a:xfrm>
            <a:off x="3131625" y="4642200"/>
            <a:ext cx="15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CNGA12</a:t>
            </a:r>
            <a:endParaRPr b="1" sz="20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05" name="Google Shape;505;p41"/>
          <p:cNvSpPr/>
          <p:nvPr/>
        </p:nvSpPr>
        <p:spPr>
          <a:xfrm>
            <a:off x="163132" y="169591"/>
            <a:ext cx="502933" cy="502923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2"/>
          <p:cNvSpPr txBox="1"/>
          <p:nvPr>
            <p:ph idx="4" type="ctrTitle"/>
          </p:nvPr>
        </p:nvSpPr>
        <p:spPr>
          <a:xfrm>
            <a:off x="829200" y="172950"/>
            <a:ext cx="4153500" cy="4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 TESTS - METHOD</a:t>
            </a:r>
            <a:endParaRPr/>
          </a:p>
        </p:txBody>
      </p:sp>
      <p:sp>
        <p:nvSpPr>
          <p:cNvPr id="512" name="Google Shape;512;p42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13" y="1041775"/>
            <a:ext cx="7917522" cy="275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" y="3861200"/>
            <a:ext cx="2237368" cy="128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5" name="Google Shape;515;p42"/>
          <p:cNvSpPr/>
          <p:nvPr/>
        </p:nvSpPr>
        <p:spPr>
          <a:xfrm>
            <a:off x="163132" y="169591"/>
            <a:ext cx="502933" cy="502923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49" y="3095274"/>
            <a:ext cx="3088875" cy="14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37" y="873525"/>
            <a:ext cx="8498098" cy="2221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3"/>
          <p:cNvSpPr txBox="1"/>
          <p:nvPr>
            <p:ph idx="4" type="ctrTitle"/>
          </p:nvPr>
        </p:nvSpPr>
        <p:spPr>
          <a:xfrm>
            <a:off x="829200" y="172950"/>
            <a:ext cx="4153500" cy="4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 TESTS - </a:t>
            </a:r>
            <a:r>
              <a:rPr lang="en"/>
              <a:t>RESULTS</a:t>
            </a:r>
            <a:endParaRPr/>
          </a:p>
        </p:txBody>
      </p:sp>
      <p:sp>
        <p:nvSpPr>
          <p:cNvPr id="524" name="Google Shape;524;p43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" y="3854800"/>
            <a:ext cx="2237368" cy="128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6" name="Google Shape;526;p43"/>
          <p:cNvSpPr/>
          <p:nvPr/>
        </p:nvSpPr>
        <p:spPr>
          <a:xfrm>
            <a:off x="4576275" y="3947950"/>
            <a:ext cx="214800" cy="1245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3"/>
          <p:cNvSpPr/>
          <p:nvPr/>
        </p:nvSpPr>
        <p:spPr>
          <a:xfrm>
            <a:off x="3475725" y="2120400"/>
            <a:ext cx="354300" cy="1245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3"/>
          <p:cNvSpPr/>
          <p:nvPr/>
        </p:nvSpPr>
        <p:spPr>
          <a:xfrm>
            <a:off x="163132" y="169591"/>
            <a:ext cx="502933" cy="502923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3"/>
          <p:cNvSpPr/>
          <p:nvPr/>
        </p:nvSpPr>
        <p:spPr>
          <a:xfrm>
            <a:off x="5133300" y="1922150"/>
            <a:ext cx="1579500" cy="5415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3"/>
          <p:cNvSpPr/>
          <p:nvPr/>
        </p:nvSpPr>
        <p:spPr>
          <a:xfrm>
            <a:off x="6985400" y="2022450"/>
            <a:ext cx="1579500" cy="4413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3"/>
          <p:cNvSpPr/>
          <p:nvPr/>
        </p:nvSpPr>
        <p:spPr>
          <a:xfrm>
            <a:off x="5133300" y="2463650"/>
            <a:ext cx="1579500" cy="5415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3"/>
          <p:cNvSpPr/>
          <p:nvPr/>
        </p:nvSpPr>
        <p:spPr>
          <a:xfrm>
            <a:off x="6985400" y="2599075"/>
            <a:ext cx="1631400" cy="4413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4"/>
          <p:cNvSpPr/>
          <p:nvPr/>
        </p:nvSpPr>
        <p:spPr>
          <a:xfrm>
            <a:off x="964500" y="1020400"/>
            <a:ext cx="7215000" cy="3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4"/>
          <p:cNvSpPr/>
          <p:nvPr/>
        </p:nvSpPr>
        <p:spPr>
          <a:xfrm flipH="1" rot="10800000">
            <a:off x="964500" y="813100"/>
            <a:ext cx="7215000" cy="2073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4"/>
          <p:cNvSpPr txBox="1"/>
          <p:nvPr>
            <p:ph idx="1" type="subTitle"/>
          </p:nvPr>
        </p:nvSpPr>
        <p:spPr>
          <a:xfrm>
            <a:off x="5886075" y="2633148"/>
            <a:ext cx="15222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It depends on the compromise between speed and correctness.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41" name="Google Shape;541;p44"/>
          <p:cNvSpPr txBox="1"/>
          <p:nvPr>
            <p:ph idx="3" type="subTitle"/>
          </p:nvPr>
        </p:nvSpPr>
        <p:spPr>
          <a:xfrm>
            <a:off x="1495325" y="2633150"/>
            <a:ext cx="1522200" cy="18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Problem solved by our two-stage pipeline, which associates the classification label to the largest detected worn area.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42" name="Google Shape;542;p44"/>
          <p:cNvSpPr txBox="1"/>
          <p:nvPr>
            <p:ph idx="2" type="ctrTitle"/>
          </p:nvPr>
        </p:nvSpPr>
        <p:spPr>
          <a:xfrm>
            <a:off x="1495325" y="1192700"/>
            <a:ext cx="2076300" cy="152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INCONSISTENT INSTANCE SEGMENTATION ANNOTATIONS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4"/>
          <p:cNvSpPr txBox="1"/>
          <p:nvPr>
            <p:ph type="ctrTitle"/>
          </p:nvPr>
        </p:nvSpPr>
        <p:spPr>
          <a:xfrm>
            <a:off x="5886075" y="1227625"/>
            <a:ext cx="1913100" cy="12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MONITORING: WORTH 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4"/>
          <p:cNvSpPr txBox="1"/>
          <p:nvPr>
            <p:ph idx="5" type="ctrTitle"/>
          </p:nvPr>
        </p:nvSpPr>
        <p:spPr>
          <a:xfrm>
            <a:off x="3893050" y="1192900"/>
            <a:ext cx="1873200" cy="152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AND ECONOMIC RESOURCES OPTIMIZATION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4"/>
          <p:cNvSpPr txBox="1"/>
          <p:nvPr>
            <p:ph idx="6" type="subTitle"/>
          </p:nvPr>
        </p:nvSpPr>
        <p:spPr>
          <a:xfrm>
            <a:off x="3893050" y="2633147"/>
            <a:ext cx="14763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The presence of a highly qualified human operator in the instance segmentation labeling phase is not necessary anymore.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6" name="Google Shape;546;p44"/>
          <p:cNvSpPr txBox="1"/>
          <p:nvPr/>
        </p:nvSpPr>
        <p:spPr>
          <a:xfrm>
            <a:off x="3457950" y="202325"/>
            <a:ext cx="222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CONCLUSIONS</a:t>
            </a:r>
            <a:endParaRPr b="1" sz="2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47" name="Google Shape;547;p44"/>
          <p:cNvCxnSpPr/>
          <p:nvPr/>
        </p:nvCxnSpPr>
        <p:spPr>
          <a:xfrm rot="10800000">
            <a:off x="3685500" y="1524000"/>
            <a:ext cx="0" cy="2095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44"/>
          <p:cNvCxnSpPr/>
          <p:nvPr/>
        </p:nvCxnSpPr>
        <p:spPr>
          <a:xfrm rot="10800000">
            <a:off x="5794675" y="1524000"/>
            <a:ext cx="0" cy="2095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5"/>
          <p:cNvSpPr/>
          <p:nvPr/>
        </p:nvSpPr>
        <p:spPr>
          <a:xfrm>
            <a:off x="964500" y="1029700"/>
            <a:ext cx="7215000" cy="3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5"/>
          <p:cNvSpPr txBox="1"/>
          <p:nvPr>
            <p:ph idx="1" type="subTitle"/>
          </p:nvPr>
        </p:nvSpPr>
        <p:spPr>
          <a:xfrm>
            <a:off x="5886075" y="2642448"/>
            <a:ext cx="15222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Lots of different combinations of generalization tests can be run.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56" name="Google Shape;556;p45"/>
          <p:cNvSpPr txBox="1"/>
          <p:nvPr>
            <p:ph idx="3" type="subTitle"/>
          </p:nvPr>
        </p:nvSpPr>
        <p:spPr>
          <a:xfrm>
            <a:off x="1495325" y="2642450"/>
            <a:ext cx="1522200" cy="18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But beware of possible drawbacks!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57" name="Google Shape;557;p45"/>
          <p:cNvSpPr txBox="1"/>
          <p:nvPr>
            <p:ph idx="2" type="ctrTitle"/>
          </p:nvPr>
        </p:nvSpPr>
        <p:spPr>
          <a:xfrm>
            <a:off x="1495325" y="1495225"/>
            <a:ext cx="2076300" cy="12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 DIRECT INTEGRATION IN STAGE 1 ARCHITECTURE</a:t>
            </a:r>
            <a:endParaRPr/>
          </a:p>
        </p:txBody>
      </p:sp>
      <p:sp>
        <p:nvSpPr>
          <p:cNvPr id="558" name="Google Shape;558;p45"/>
          <p:cNvSpPr txBox="1"/>
          <p:nvPr>
            <p:ph type="ctrTitle"/>
          </p:nvPr>
        </p:nvSpPr>
        <p:spPr>
          <a:xfrm>
            <a:off x="5886075" y="1236928"/>
            <a:ext cx="1828200" cy="12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MORE… 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5"/>
          <p:cNvSpPr txBox="1"/>
          <p:nvPr>
            <p:ph idx="5" type="ctrTitle"/>
          </p:nvPr>
        </p:nvSpPr>
        <p:spPr>
          <a:xfrm>
            <a:off x="3893050" y="1239275"/>
            <a:ext cx="1873200" cy="14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DIFFERENT REBALANCING STRATEGIES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5"/>
          <p:cNvSpPr txBox="1"/>
          <p:nvPr>
            <p:ph idx="6" type="subTitle"/>
          </p:nvPr>
        </p:nvSpPr>
        <p:spPr>
          <a:xfrm>
            <a:off x="3893050" y="2642447"/>
            <a:ext cx="14763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DOUBT and NOK classes oversampling instead of OK class downsampling.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1" name="Google Shape;561;p45"/>
          <p:cNvSpPr/>
          <p:nvPr/>
        </p:nvSpPr>
        <p:spPr>
          <a:xfrm flipH="1" rot="10800000">
            <a:off x="964500" y="822400"/>
            <a:ext cx="7215000" cy="2073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5"/>
          <p:cNvSpPr txBox="1"/>
          <p:nvPr/>
        </p:nvSpPr>
        <p:spPr>
          <a:xfrm>
            <a:off x="3383850" y="230250"/>
            <a:ext cx="237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FUTURE WORKS</a:t>
            </a:r>
            <a:endParaRPr b="1" sz="2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63" name="Google Shape;563;p45"/>
          <p:cNvCxnSpPr/>
          <p:nvPr/>
        </p:nvCxnSpPr>
        <p:spPr>
          <a:xfrm rot="10800000">
            <a:off x="3685500" y="1524000"/>
            <a:ext cx="0" cy="2095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45"/>
          <p:cNvCxnSpPr/>
          <p:nvPr/>
        </p:nvCxnSpPr>
        <p:spPr>
          <a:xfrm rot="10800000">
            <a:off x="5794675" y="1524000"/>
            <a:ext cx="0" cy="2095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6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6"/>
          <p:cNvSpPr txBox="1"/>
          <p:nvPr>
            <p:ph type="ctrTitle"/>
          </p:nvPr>
        </p:nvSpPr>
        <p:spPr>
          <a:xfrm>
            <a:off x="1035325" y="1560775"/>
            <a:ext cx="3735900" cy="11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THANK YOU FOR YOUR ATTENTION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573" name="Google Shape;573;p4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5325" y="3052575"/>
            <a:ext cx="375601" cy="3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6"/>
          <p:cNvSpPr txBox="1"/>
          <p:nvPr>
            <p:ph idx="4294967295" type="subTitle"/>
          </p:nvPr>
        </p:nvSpPr>
        <p:spPr>
          <a:xfrm>
            <a:off x="1466450" y="3052575"/>
            <a:ext cx="1927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project repository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575" name="Google Shape;57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MONITOR WEAR STATE</a:t>
            </a:r>
            <a:endParaRPr sz="1800"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550" y="2318202"/>
            <a:ext cx="146304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750" y="1632965"/>
            <a:ext cx="146304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175" y="1697225"/>
            <a:ext cx="923700" cy="9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7425475" y="3353075"/>
            <a:ext cx="92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Replace</a:t>
            </a:r>
            <a:endParaRPr sz="16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5525900" y="909975"/>
            <a:ext cx="278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Monitoring using 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Instance Segmentation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180" name="Google Shape;180;p24"/>
          <p:cNvGrpSpPr/>
          <p:nvPr/>
        </p:nvGrpSpPr>
        <p:grpSpPr>
          <a:xfrm>
            <a:off x="140279" y="146734"/>
            <a:ext cx="548632" cy="548652"/>
            <a:chOff x="4195399" y="1970604"/>
            <a:chExt cx="344878" cy="343573"/>
          </a:xfrm>
        </p:grpSpPr>
        <p:sp>
          <p:nvSpPr>
            <p:cNvPr id="181" name="Google Shape;181;p24"/>
            <p:cNvSpPr/>
            <p:nvPr/>
          </p:nvSpPr>
          <p:spPr>
            <a:xfrm>
              <a:off x="4195399" y="1970604"/>
              <a:ext cx="344878" cy="343573"/>
            </a:xfrm>
            <a:custGeom>
              <a:rect b="b" l="l" r="r" t="t"/>
              <a:pathLst>
                <a:path extrusionOk="0" h="10794" w="10835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4311356" y="1993458"/>
              <a:ext cx="206959" cy="197378"/>
            </a:xfrm>
            <a:custGeom>
              <a:rect b="b" l="l" r="r" t="t"/>
              <a:pathLst>
                <a:path extrusionOk="0" h="6201" w="6502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4372374" y="2030476"/>
              <a:ext cx="94026" cy="114493"/>
            </a:xfrm>
            <a:custGeom>
              <a:rect b="b" l="l" r="r" t="t"/>
              <a:pathLst>
                <a:path extrusionOk="0" h="3597" w="2954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4426167" y="2098561"/>
              <a:ext cx="114111" cy="113474"/>
            </a:xfrm>
            <a:custGeom>
              <a:rect b="b" l="l" r="r" t="t"/>
              <a:pathLst>
                <a:path extrusionOk="0" h="3565" w="3585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24"/>
          <p:cNvSpPr txBox="1"/>
          <p:nvPr/>
        </p:nvSpPr>
        <p:spPr>
          <a:xfrm>
            <a:off x="661100" y="1752825"/>
            <a:ext cx="1259700" cy="431100"/>
          </a:xfrm>
          <a:prstGeom prst="rect">
            <a:avLst/>
          </a:prstGeom>
          <a:solidFill>
            <a:srgbClr val="9E9E9E">
              <a:alpha val="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Gathering</a:t>
            </a:r>
            <a:endParaRPr sz="16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3413825" y="1206536"/>
            <a:ext cx="1268000" cy="204525"/>
          </a:xfrm>
          <a:custGeom>
            <a:rect b="b" l="l" r="r" t="t"/>
            <a:pathLst>
              <a:path extrusionOk="0" h="8181" w="50720">
                <a:moveTo>
                  <a:pt x="0" y="6620"/>
                </a:moveTo>
                <a:cubicBezTo>
                  <a:pt x="13767" y="-3208"/>
                  <a:pt x="36813" y="-1448"/>
                  <a:pt x="50720" y="818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Google Shape;187;p24"/>
          <p:cNvSpPr/>
          <p:nvPr/>
        </p:nvSpPr>
        <p:spPr>
          <a:xfrm>
            <a:off x="4675325" y="1241975"/>
            <a:ext cx="19500" cy="169075"/>
          </a:xfrm>
          <a:custGeom>
            <a:rect b="b" l="l" r="r" t="t"/>
            <a:pathLst>
              <a:path extrusionOk="0" h="6763" w="780">
                <a:moveTo>
                  <a:pt x="780" y="6763"/>
                </a:moveTo>
                <a:cubicBezTo>
                  <a:pt x="575" y="4503"/>
                  <a:pt x="373" y="2238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Google Shape;188;p24"/>
          <p:cNvSpPr/>
          <p:nvPr/>
        </p:nvSpPr>
        <p:spPr>
          <a:xfrm>
            <a:off x="4486750" y="1430550"/>
            <a:ext cx="201575" cy="39025"/>
          </a:xfrm>
          <a:custGeom>
            <a:rect b="b" l="l" r="r" t="t"/>
            <a:pathLst>
              <a:path extrusionOk="0" h="1561" w="8063">
                <a:moveTo>
                  <a:pt x="8063" y="0"/>
                </a:moveTo>
                <a:cubicBezTo>
                  <a:pt x="5342" y="302"/>
                  <a:pt x="2597" y="695"/>
                  <a:pt x="0" y="15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Google Shape;189;p24"/>
          <p:cNvSpPr/>
          <p:nvPr/>
        </p:nvSpPr>
        <p:spPr>
          <a:xfrm>
            <a:off x="6105850" y="2886050"/>
            <a:ext cx="968875" cy="617725"/>
          </a:xfrm>
          <a:custGeom>
            <a:rect b="b" l="l" r="r" t="t"/>
            <a:pathLst>
              <a:path extrusionOk="0" h="24709" w="38755">
                <a:moveTo>
                  <a:pt x="0" y="0"/>
                </a:moveTo>
                <a:cubicBezTo>
                  <a:pt x="7884" y="13136"/>
                  <a:pt x="23434" y="24709"/>
                  <a:pt x="38755" y="2470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Google Shape;190;p24"/>
          <p:cNvSpPr/>
          <p:nvPr/>
        </p:nvSpPr>
        <p:spPr>
          <a:xfrm>
            <a:off x="3615400" y="2867625"/>
            <a:ext cx="1748900" cy="934975"/>
          </a:xfrm>
          <a:custGeom>
            <a:rect b="b" l="l" r="r" t="t"/>
            <a:pathLst>
              <a:path extrusionOk="0" h="37399" w="69956">
                <a:moveTo>
                  <a:pt x="69707" y="0"/>
                </a:moveTo>
                <a:cubicBezTo>
                  <a:pt x="72443" y="16393"/>
                  <a:pt x="51292" y="31378"/>
                  <a:pt x="35374" y="36154"/>
                </a:cubicBezTo>
                <a:cubicBezTo>
                  <a:pt x="23772" y="39635"/>
                  <a:pt x="9459" y="35398"/>
                  <a:pt x="0" y="2783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Google Shape;191;p24"/>
          <p:cNvSpPr/>
          <p:nvPr/>
        </p:nvSpPr>
        <p:spPr>
          <a:xfrm>
            <a:off x="7022700" y="3412750"/>
            <a:ext cx="188575" cy="123550"/>
          </a:xfrm>
          <a:custGeom>
            <a:rect b="b" l="l" r="r" t="t"/>
            <a:pathLst>
              <a:path extrusionOk="0" h="4942" w="7543">
                <a:moveTo>
                  <a:pt x="0" y="0"/>
                </a:moveTo>
                <a:cubicBezTo>
                  <a:pt x="2126" y="2125"/>
                  <a:pt x="4691" y="3991"/>
                  <a:pt x="7543" y="494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Google Shape;192;p24"/>
          <p:cNvSpPr/>
          <p:nvPr/>
        </p:nvSpPr>
        <p:spPr>
          <a:xfrm>
            <a:off x="7009700" y="3555800"/>
            <a:ext cx="195075" cy="65025"/>
          </a:xfrm>
          <a:custGeom>
            <a:rect b="b" l="l" r="r" t="t"/>
            <a:pathLst>
              <a:path extrusionOk="0" h="2601" w="7803">
                <a:moveTo>
                  <a:pt x="7803" y="0"/>
                </a:moveTo>
                <a:cubicBezTo>
                  <a:pt x="5061" y="0"/>
                  <a:pt x="1940" y="664"/>
                  <a:pt x="0" y="260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Google Shape;193;p24"/>
          <p:cNvSpPr/>
          <p:nvPr/>
        </p:nvSpPr>
        <p:spPr>
          <a:xfrm>
            <a:off x="3543875" y="3498350"/>
            <a:ext cx="49000" cy="266625"/>
          </a:xfrm>
          <a:custGeom>
            <a:rect b="b" l="l" r="r" t="t"/>
            <a:pathLst>
              <a:path extrusionOk="0" h="10665" w="1960">
                <a:moveTo>
                  <a:pt x="0" y="0"/>
                </a:moveTo>
                <a:cubicBezTo>
                  <a:pt x="1136" y="3409"/>
                  <a:pt x="2696" y="7256"/>
                  <a:pt x="1561" y="106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Google Shape;194;p24"/>
          <p:cNvSpPr/>
          <p:nvPr/>
        </p:nvSpPr>
        <p:spPr>
          <a:xfrm>
            <a:off x="3569900" y="3498350"/>
            <a:ext cx="305600" cy="19450"/>
          </a:xfrm>
          <a:custGeom>
            <a:rect b="b" l="l" r="r" t="t"/>
            <a:pathLst>
              <a:path extrusionOk="0" h="778" w="12224">
                <a:moveTo>
                  <a:pt x="0" y="0"/>
                </a:moveTo>
                <a:cubicBezTo>
                  <a:pt x="3953" y="990"/>
                  <a:pt x="8204" y="931"/>
                  <a:pt x="12224" y="2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DATASET</a:t>
            </a:r>
            <a:endParaRPr sz="1800"/>
          </a:p>
        </p:txBody>
      </p:sp>
      <p:sp>
        <p:nvSpPr>
          <p:cNvPr id="202" name="Google Shape;202;p25"/>
          <p:cNvSpPr txBox="1"/>
          <p:nvPr/>
        </p:nvSpPr>
        <p:spPr>
          <a:xfrm>
            <a:off x="5811700" y="1294200"/>
            <a:ext cx="212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State of a component: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OK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NOT OK (NOK)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DOUBT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225" y="1330550"/>
            <a:ext cx="1463040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781225" y="976550"/>
            <a:ext cx="17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RCGX12 (OK)</a:t>
            </a:r>
            <a:endParaRPr sz="1500"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6400" y="1330550"/>
            <a:ext cx="1463040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2776375" y="976550"/>
            <a:ext cx="17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RNGN19 (DOUBT)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25" y="3282040"/>
            <a:ext cx="1463040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/>
        </p:nvSpPr>
        <p:spPr>
          <a:xfrm>
            <a:off x="781200" y="2918913"/>
            <a:ext cx="14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CNGA12 (OK)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2776375" y="2918913"/>
            <a:ext cx="14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RNGN12 (NOK)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210" name="Google Shape;210;p25"/>
          <p:cNvGrpSpPr/>
          <p:nvPr/>
        </p:nvGrpSpPr>
        <p:grpSpPr>
          <a:xfrm>
            <a:off x="140275" y="192454"/>
            <a:ext cx="548657" cy="457197"/>
            <a:chOff x="1737258" y="1988371"/>
            <a:chExt cx="370814" cy="307359"/>
          </a:xfrm>
        </p:grpSpPr>
        <p:sp>
          <p:nvSpPr>
            <p:cNvPr id="211" name="Google Shape;211;p25"/>
            <p:cNvSpPr/>
            <p:nvPr/>
          </p:nvSpPr>
          <p:spPr>
            <a:xfrm>
              <a:off x="1963200" y="1996607"/>
              <a:ext cx="144873" cy="144492"/>
            </a:xfrm>
            <a:custGeom>
              <a:rect b="b" l="l" r="r" t="t"/>
              <a:pathLst>
                <a:path extrusionOk="0" h="4561" w="4573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1737258" y="1988371"/>
              <a:ext cx="350064" cy="307359"/>
            </a:xfrm>
            <a:custGeom>
              <a:rect b="b" l="l" r="r" t="t"/>
              <a:pathLst>
                <a:path extrusionOk="0" h="9702" w="1105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1799129" y="2040738"/>
              <a:ext cx="28322" cy="53571"/>
            </a:xfrm>
            <a:custGeom>
              <a:rect b="b" l="l" r="r" t="t"/>
              <a:pathLst>
                <a:path extrusionOk="0" h="1691" w="894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1802899" y="2024137"/>
              <a:ext cx="16252" cy="15872"/>
            </a:xfrm>
            <a:custGeom>
              <a:rect b="b" l="l" r="r" t="t"/>
              <a:pathLst>
                <a:path extrusionOk="0" h="501" w="513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5" name="Google Shape;21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3138" y="2504550"/>
            <a:ext cx="2240525" cy="22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6400" y="3282038"/>
            <a:ext cx="1463040" cy="1463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5"/>
          <p:cNvCxnSpPr/>
          <p:nvPr/>
        </p:nvCxnSpPr>
        <p:spPr>
          <a:xfrm flipH="1" rot="10800000">
            <a:off x="4239650" y="2600975"/>
            <a:ext cx="1619100" cy="6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5"/>
          <p:cNvCxnSpPr/>
          <p:nvPr/>
        </p:nvCxnSpPr>
        <p:spPr>
          <a:xfrm flipH="1" rot="10800000">
            <a:off x="4220150" y="4636250"/>
            <a:ext cx="1645200" cy="10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9" name="Google Shape;21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/>
          <p:cNvSpPr txBox="1"/>
          <p:nvPr>
            <p:ph idx="4294967295" type="ctrTitle"/>
          </p:nvPr>
        </p:nvSpPr>
        <p:spPr>
          <a:xfrm>
            <a:off x="829200" y="209250"/>
            <a:ext cx="58917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UNBALANCED AND BALANCED EXPERIMENTS</a:t>
            </a:r>
            <a:endParaRPr sz="1800"/>
          </a:p>
        </p:txBody>
      </p:sp>
      <p:sp>
        <p:nvSpPr>
          <p:cNvPr id="226" name="Google Shape;226;p26"/>
          <p:cNvSpPr txBox="1"/>
          <p:nvPr/>
        </p:nvSpPr>
        <p:spPr>
          <a:xfrm>
            <a:off x="829200" y="2237825"/>
            <a:ext cx="4105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Highly skewed distribution is intrinsic in the task: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Train done both with an unbalanced and a balanced set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Test set still unbalanced to emulate a real scenario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227" name="Google Shape;227;p26"/>
          <p:cNvGrpSpPr/>
          <p:nvPr/>
        </p:nvGrpSpPr>
        <p:grpSpPr>
          <a:xfrm>
            <a:off x="140275" y="192454"/>
            <a:ext cx="548657" cy="457197"/>
            <a:chOff x="1737258" y="1988371"/>
            <a:chExt cx="370814" cy="307359"/>
          </a:xfrm>
        </p:grpSpPr>
        <p:sp>
          <p:nvSpPr>
            <p:cNvPr id="228" name="Google Shape;228;p26"/>
            <p:cNvSpPr/>
            <p:nvPr/>
          </p:nvSpPr>
          <p:spPr>
            <a:xfrm>
              <a:off x="1963200" y="1996607"/>
              <a:ext cx="144873" cy="144492"/>
            </a:xfrm>
            <a:custGeom>
              <a:rect b="b" l="l" r="r" t="t"/>
              <a:pathLst>
                <a:path extrusionOk="0" h="4561" w="4573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1737258" y="1988371"/>
              <a:ext cx="350064" cy="307359"/>
            </a:xfrm>
            <a:custGeom>
              <a:rect b="b" l="l" r="r" t="t"/>
              <a:pathLst>
                <a:path extrusionOk="0" h="9702" w="1105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1799129" y="2040738"/>
              <a:ext cx="28322" cy="53571"/>
            </a:xfrm>
            <a:custGeom>
              <a:rect b="b" l="l" r="r" t="t"/>
              <a:pathLst>
                <a:path extrusionOk="0" h="1691" w="894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1802899" y="2024137"/>
              <a:ext cx="16252" cy="15872"/>
            </a:xfrm>
            <a:custGeom>
              <a:rect b="b" l="l" r="r" t="t"/>
              <a:pathLst>
                <a:path extrusionOk="0" h="501" w="513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438" y="1214438"/>
            <a:ext cx="3308876" cy="33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METRICS</a:t>
            </a:r>
            <a:endParaRPr sz="1800"/>
          </a:p>
        </p:txBody>
      </p:sp>
      <p:sp>
        <p:nvSpPr>
          <p:cNvPr id="240" name="Google Shape;240;p27"/>
          <p:cNvSpPr txBox="1"/>
          <p:nvPr/>
        </p:nvSpPr>
        <p:spPr>
          <a:xfrm>
            <a:off x="559575" y="1125000"/>
            <a:ext cx="21234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mAP @ 0.5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Accuracy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Per-class Accuracy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Ad-hoc metrics: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Critical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Ligh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Semi-Critical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241" name="Google Shape;241;p27"/>
          <p:cNvCxnSpPr/>
          <p:nvPr/>
        </p:nvCxnSpPr>
        <p:spPr>
          <a:xfrm>
            <a:off x="2629325" y="1290075"/>
            <a:ext cx="143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27"/>
          <p:cNvSpPr txBox="1"/>
          <p:nvPr/>
        </p:nvSpPr>
        <p:spPr>
          <a:xfrm>
            <a:off x="4705350" y="1089975"/>
            <a:ext cx="23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Instance Segmentation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243" name="Google Shape;243;p27"/>
          <p:cNvCxnSpPr/>
          <p:nvPr/>
        </p:nvCxnSpPr>
        <p:spPr>
          <a:xfrm>
            <a:off x="2627025" y="1976775"/>
            <a:ext cx="2542500" cy="37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27"/>
          <p:cNvSpPr txBox="1"/>
          <p:nvPr/>
        </p:nvSpPr>
        <p:spPr>
          <a:xfrm>
            <a:off x="5472600" y="1973375"/>
            <a:ext cx="331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# Correctly classified samples of class C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# Samples actually belonging to class C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245" name="Google Shape;245;p27"/>
          <p:cNvCxnSpPr>
            <a:stCxn id="244" idx="1"/>
            <a:endCxn id="244" idx="3"/>
          </p:cNvCxnSpPr>
          <p:nvPr/>
        </p:nvCxnSpPr>
        <p:spPr>
          <a:xfrm>
            <a:off x="5472600" y="2389025"/>
            <a:ext cx="33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27"/>
          <p:cNvSpPr/>
          <p:nvPr/>
        </p:nvSpPr>
        <p:spPr>
          <a:xfrm>
            <a:off x="2416375" y="3838275"/>
            <a:ext cx="155100" cy="423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3026600" y="3849975"/>
            <a:ext cx="19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High cost errors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248" name="Google Shape;248;p27"/>
          <p:cNvCxnSpPr/>
          <p:nvPr/>
        </p:nvCxnSpPr>
        <p:spPr>
          <a:xfrm flipH="1" rot="10800000">
            <a:off x="2828600" y="3771500"/>
            <a:ext cx="2679000" cy="9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7"/>
          <p:cNvCxnSpPr/>
          <p:nvPr/>
        </p:nvCxnSpPr>
        <p:spPr>
          <a:xfrm>
            <a:off x="2841600" y="4220150"/>
            <a:ext cx="2119800" cy="4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27"/>
          <p:cNvSpPr txBox="1"/>
          <p:nvPr/>
        </p:nvSpPr>
        <p:spPr>
          <a:xfrm>
            <a:off x="5793525" y="3346500"/>
            <a:ext cx="288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# NOK samples classified as OK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# Samples belonging to NOK class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5197675" y="4273575"/>
            <a:ext cx="308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# NOK samples classified as DOUBT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# Samples belonging to NOK class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grpSp>
        <p:nvGrpSpPr>
          <p:cNvPr id="252" name="Google Shape;252;p27"/>
          <p:cNvGrpSpPr/>
          <p:nvPr/>
        </p:nvGrpSpPr>
        <p:grpSpPr>
          <a:xfrm>
            <a:off x="140283" y="192447"/>
            <a:ext cx="548650" cy="457193"/>
            <a:chOff x="5626763" y="2013829"/>
            <a:chExt cx="351722" cy="274788"/>
          </a:xfrm>
        </p:grpSpPr>
        <p:sp>
          <p:nvSpPr>
            <p:cNvPr id="253" name="Google Shape;253;p27"/>
            <p:cNvSpPr/>
            <p:nvPr/>
          </p:nvSpPr>
          <p:spPr>
            <a:xfrm>
              <a:off x="5626763" y="2013829"/>
              <a:ext cx="351722" cy="274788"/>
            </a:xfrm>
            <a:custGeom>
              <a:rect b="b" l="l" r="r" t="t"/>
              <a:pathLst>
                <a:path extrusionOk="0" h="8633" w="1105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5784799" y="2125234"/>
              <a:ext cx="33390" cy="70503"/>
            </a:xfrm>
            <a:custGeom>
              <a:rect b="b" l="l" r="r" t="t"/>
              <a:pathLst>
                <a:path extrusionOk="0" h="2215" w="1049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5824236" y="2097956"/>
              <a:ext cx="33740" cy="97782"/>
            </a:xfrm>
            <a:custGeom>
              <a:rect b="b" l="l" r="r" t="t"/>
              <a:pathLst>
                <a:path extrusionOk="0" h="3072" w="106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5864024" y="2111961"/>
              <a:ext cx="33740" cy="83426"/>
            </a:xfrm>
            <a:custGeom>
              <a:rect b="b" l="l" r="r" t="t"/>
              <a:pathLst>
                <a:path extrusionOk="0" h="2621" w="106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5904193" y="2065744"/>
              <a:ext cx="33390" cy="129644"/>
            </a:xfrm>
            <a:custGeom>
              <a:rect b="b" l="l" r="r" t="t"/>
              <a:pathLst>
                <a:path extrusionOk="0" h="4073" w="1049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5713563" y="2080131"/>
              <a:ext cx="40965" cy="11395"/>
            </a:xfrm>
            <a:custGeom>
              <a:rect b="b" l="l" r="r" t="t"/>
              <a:pathLst>
                <a:path extrusionOk="0" h="358" w="1287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713945" y="2097574"/>
              <a:ext cx="56880" cy="11395"/>
            </a:xfrm>
            <a:custGeom>
              <a:rect b="b" l="l" r="r" t="t"/>
              <a:pathLst>
                <a:path extrusionOk="0" h="358" w="1787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5713945" y="2114985"/>
              <a:ext cx="56880" cy="11427"/>
            </a:xfrm>
            <a:custGeom>
              <a:rect b="b" l="l" r="r" t="t"/>
              <a:pathLst>
                <a:path extrusionOk="0" h="359" w="1787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5713945" y="2132810"/>
              <a:ext cx="56880" cy="11013"/>
            </a:xfrm>
            <a:custGeom>
              <a:rect b="b" l="l" r="r" t="t"/>
              <a:pathLst>
                <a:path extrusionOk="0" h="346" w="1787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5663526" y="2182464"/>
              <a:ext cx="69389" cy="68625"/>
            </a:xfrm>
            <a:custGeom>
              <a:rect b="b" l="l" r="r" t="t"/>
              <a:pathLst>
                <a:path extrusionOk="0" h="2156" w="218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3" name="Google Shape;263;p27"/>
          <p:cNvCxnSpPr/>
          <p:nvPr/>
        </p:nvCxnSpPr>
        <p:spPr>
          <a:xfrm flipH="1" rot="10800000">
            <a:off x="5184225" y="4688325"/>
            <a:ext cx="28725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27"/>
          <p:cNvCxnSpPr/>
          <p:nvPr/>
        </p:nvCxnSpPr>
        <p:spPr>
          <a:xfrm>
            <a:off x="5793525" y="3777050"/>
            <a:ext cx="27378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MASK R-CNN</a:t>
            </a:r>
            <a:endParaRPr sz="1800"/>
          </a:p>
        </p:txBody>
      </p:sp>
      <p:grpSp>
        <p:nvGrpSpPr>
          <p:cNvPr id="272" name="Google Shape;272;p28"/>
          <p:cNvGrpSpPr/>
          <p:nvPr/>
        </p:nvGrpSpPr>
        <p:grpSpPr>
          <a:xfrm>
            <a:off x="94563" y="192446"/>
            <a:ext cx="640065" cy="457201"/>
            <a:chOff x="7989683" y="2350207"/>
            <a:chExt cx="332761" cy="234066"/>
          </a:xfrm>
        </p:grpSpPr>
        <p:sp>
          <p:nvSpPr>
            <p:cNvPr id="273" name="Google Shape;273;p28"/>
            <p:cNvSpPr/>
            <p:nvPr/>
          </p:nvSpPr>
          <p:spPr>
            <a:xfrm>
              <a:off x="8258902" y="2396188"/>
              <a:ext cx="29119" cy="22101"/>
            </a:xfrm>
            <a:custGeom>
              <a:rect b="b" l="l" r="r" t="t"/>
              <a:pathLst>
                <a:path extrusionOk="0" h="696" w="917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8051320" y="2350207"/>
              <a:ext cx="194753" cy="49919"/>
            </a:xfrm>
            <a:custGeom>
              <a:rect b="b" l="l" r="r" t="t"/>
              <a:pathLst>
                <a:path extrusionOk="0" h="1572" w="6133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7989683" y="2378183"/>
              <a:ext cx="332761" cy="206090"/>
            </a:xfrm>
            <a:custGeom>
              <a:rect b="b" l="l" r="r" t="t"/>
              <a:pathLst>
                <a:path extrusionOk="0" h="6490" w="10479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8081201" y="2405746"/>
              <a:ext cx="151598" cy="149884"/>
            </a:xfrm>
            <a:custGeom>
              <a:rect b="b" l="l" r="r" t="t"/>
              <a:pathLst>
                <a:path extrusionOk="0" h="4720" w="4774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8115973" y="2440550"/>
              <a:ext cx="80562" cy="80213"/>
            </a:xfrm>
            <a:custGeom>
              <a:rect b="b" l="l" r="r" t="t"/>
              <a:pathLst>
                <a:path extrusionOk="0" h="2526" w="2537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8164749" y="2447377"/>
              <a:ext cx="24610" cy="24610"/>
            </a:xfrm>
            <a:custGeom>
              <a:rect b="b" l="l" r="r" t="t"/>
              <a:pathLst>
                <a:path extrusionOk="0" h="775" w="775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9" name="Google Shape;2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538" y="649650"/>
            <a:ext cx="5862913" cy="42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/>
        </p:nvSpPr>
        <p:spPr>
          <a:xfrm>
            <a:off x="0" y="4732150"/>
            <a:ext cx="812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Image credit:  https://towardsdatascience.com/instance-embedding-instance-segmentation-without-proposals-31946a7c53e1</a:t>
            </a:r>
            <a:endParaRPr sz="1200">
              <a:solidFill>
                <a:schemeClr val="accent5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81" name="Google Shape;28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9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BASELINE MODEL</a:t>
            </a:r>
            <a:endParaRPr sz="1800"/>
          </a:p>
        </p:txBody>
      </p:sp>
      <p:grpSp>
        <p:nvGrpSpPr>
          <p:cNvPr id="288" name="Google Shape;288;p29"/>
          <p:cNvGrpSpPr/>
          <p:nvPr/>
        </p:nvGrpSpPr>
        <p:grpSpPr>
          <a:xfrm>
            <a:off x="140285" y="146735"/>
            <a:ext cx="548630" cy="548642"/>
            <a:chOff x="3095745" y="3805393"/>
            <a:chExt cx="352840" cy="354717"/>
          </a:xfrm>
        </p:grpSpPr>
        <p:sp>
          <p:nvSpPr>
            <p:cNvPr id="289" name="Google Shape;289;p29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5" name="Google Shape;2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25" y="1127300"/>
            <a:ext cx="8328349" cy="28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/>
          <p:nvPr/>
        </p:nvSpPr>
        <p:spPr>
          <a:xfrm>
            <a:off x="0" y="0"/>
            <a:ext cx="829200" cy="842100"/>
          </a:xfrm>
          <a:prstGeom prst="rect">
            <a:avLst/>
          </a:prstGeom>
          <a:solidFill>
            <a:schemeClr val="accent1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0"/>
          <p:cNvSpPr txBox="1"/>
          <p:nvPr>
            <p:ph idx="4294967295" type="ctrTitle"/>
          </p:nvPr>
        </p:nvSpPr>
        <p:spPr>
          <a:xfrm>
            <a:off x="829200" y="209250"/>
            <a:ext cx="4153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RESULTS</a:t>
            </a:r>
            <a:endParaRPr sz="1800"/>
          </a:p>
        </p:txBody>
      </p:sp>
      <p:grpSp>
        <p:nvGrpSpPr>
          <p:cNvPr id="303" name="Google Shape;303;p30"/>
          <p:cNvGrpSpPr/>
          <p:nvPr/>
        </p:nvGrpSpPr>
        <p:grpSpPr>
          <a:xfrm>
            <a:off x="140276" y="146717"/>
            <a:ext cx="548629" cy="548650"/>
            <a:chOff x="3539102" y="2427549"/>
            <a:chExt cx="355099" cy="355481"/>
          </a:xfrm>
        </p:grpSpPr>
        <p:sp>
          <p:nvSpPr>
            <p:cNvPr id="304" name="Google Shape;304;p30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6" name="Google Shape;3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550" y="899589"/>
            <a:ext cx="6506902" cy="334431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